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42" r:id="rId1"/>
  </p:sldMasterIdLst>
  <p:notesMasterIdLst>
    <p:notesMasterId r:id="rId19"/>
  </p:notesMasterIdLst>
  <p:sldIdLst>
    <p:sldId id="256" r:id="rId2"/>
    <p:sldId id="268" r:id="rId3"/>
    <p:sldId id="262" r:id="rId4"/>
    <p:sldId id="269" r:id="rId5"/>
    <p:sldId id="282" r:id="rId6"/>
    <p:sldId id="279" r:id="rId7"/>
    <p:sldId id="280" r:id="rId8"/>
    <p:sldId id="270" r:id="rId9"/>
    <p:sldId id="275" r:id="rId10"/>
    <p:sldId id="273" r:id="rId11"/>
    <p:sldId id="274" r:id="rId12"/>
    <p:sldId id="276" r:id="rId13"/>
    <p:sldId id="277" r:id="rId14"/>
    <p:sldId id="271" r:id="rId15"/>
    <p:sldId id="278" r:id="rId16"/>
    <p:sldId id="281" r:id="rId17"/>
    <p:sldId id="28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6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61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C9186-47A3-C54A-A8AF-47B660C0099D}" type="datetimeFigureOut">
              <a:rPr lang="en-US" smtClean="0"/>
              <a:t>6/6/20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290A3-92E3-6F43-88C0-EE439678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0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1290A3-92E3-6F43-88C0-EE439678F7B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53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734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3658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51155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98961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796027F-7875-4030-9381-8BD8C4F21935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528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5098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77357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43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8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8748976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4509A250-FF31-4206-8172-F9D3106AACB1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7175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18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35290-B2B6-324B-9349-4E6692E22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1883" y="1260389"/>
            <a:ext cx="6704658" cy="4335616"/>
          </a:xfrm>
        </p:spPr>
        <p:txBody>
          <a:bodyPr>
            <a:normAutofit/>
          </a:bodyPr>
          <a:lstStyle/>
          <a:p>
            <a:pPr algn="r"/>
            <a:r>
              <a:rPr lang="en-US" sz="5400" cap="none" dirty="0">
                <a:solidFill>
                  <a:schemeClr val="tx1"/>
                </a:solidFill>
              </a:rPr>
              <a:t>Introduction to programming  (Python)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2A13E-D2BD-D347-B675-8C3054F4B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3205" y="1260389"/>
            <a:ext cx="2658449" cy="4334006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000" cap="none" dirty="0"/>
              <a:t>Session</a:t>
            </a:r>
            <a:r>
              <a:rPr lang="en-US" sz="2000" dirty="0"/>
              <a:t> #6</a:t>
            </a:r>
          </a:p>
          <a:p>
            <a:pPr algn="l">
              <a:spcAft>
                <a:spcPts val="600"/>
              </a:spcAft>
            </a:pPr>
            <a:r>
              <a:rPr lang="en-US" sz="2000"/>
              <a:t>List</a:t>
            </a:r>
            <a:endParaRPr lang="en-US" sz="2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483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B2B752-7C21-3E43-A5A8-F9357BC7B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len(arg: list)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2F226-C6BB-0649-92C1-D159F6522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len()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takes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arg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which is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list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as its argument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return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 a non-negative integer that contains the length of that list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len()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is defined by the standard python library</a:t>
            </a: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Can you visualize its implementation ?</a:t>
            </a:r>
          </a:p>
        </p:txBody>
      </p:sp>
    </p:spTree>
    <p:extLst>
      <p:ext uri="{BB962C8B-B14F-4D97-AF65-F5344CB8AC3E}">
        <p14:creationId xmlns:p14="http://schemas.microsoft.com/office/powerpoint/2010/main" val="3107816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982B09-A7BF-2943-A837-7033D13A0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Iterating a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7ABDB-D8C3-4143-AFC3-D19751C5B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Iterate is to “go through” a sequence one-by-one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len(list)  can be calculated this way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Create a counter and increment it each time you move one step during iteration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Where will the iteration start: Where a sequence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begin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Where will the iteration end: Where a sequence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end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for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loop is usually used to iterate a sequence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226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C42F1-8925-7F40-BD80-E2A3E22E9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674" y="842481"/>
            <a:ext cx="10043046" cy="5123230"/>
          </a:xfrm>
        </p:spPr>
        <p:txBody>
          <a:bodyPr>
            <a:normAutofit/>
          </a:bodyPr>
          <a:lstStyle/>
          <a:p>
            <a:r>
              <a:rPr lang="en-GB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list.append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b="1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Add an item to the end of the list. Equivalent to a[</a:t>
            </a:r>
            <a:r>
              <a:rPr lang="en-GB" dirty="0" err="1">
                <a:solidFill>
                  <a:schemeClr val="tx2">
                    <a:lumMod val="75000"/>
                  </a:schemeClr>
                </a:solidFill>
              </a:rPr>
              <a:t>len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(a):] = [x].</a:t>
            </a:r>
          </a:p>
          <a:p>
            <a:r>
              <a:rPr lang="en-GB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list.insert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b="1" i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b="1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Insert an item at a given position. The first argument is the index of the element before which to insert, so </a:t>
            </a:r>
            <a:r>
              <a:rPr lang="en-GB" dirty="0" err="1">
                <a:solidFill>
                  <a:schemeClr val="tx2">
                    <a:lumMod val="75000"/>
                  </a:schemeClr>
                </a:solidFill>
              </a:rPr>
              <a:t>a.insert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(0, x) inserts at the front of the list, and </a:t>
            </a:r>
            <a:r>
              <a:rPr lang="en-GB" dirty="0" err="1">
                <a:solidFill>
                  <a:schemeClr val="tx2">
                    <a:lumMod val="75000"/>
                  </a:schemeClr>
                </a:solidFill>
              </a:rPr>
              <a:t>a.insert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GB" dirty="0" err="1">
                <a:solidFill>
                  <a:schemeClr val="tx2">
                    <a:lumMod val="75000"/>
                  </a:schemeClr>
                </a:solidFill>
              </a:rPr>
              <a:t>len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(a), x) is equivalent to </a:t>
            </a:r>
            <a:r>
              <a:rPr lang="en-GB" dirty="0" err="1">
                <a:solidFill>
                  <a:schemeClr val="tx2">
                    <a:lumMod val="75000"/>
                  </a:schemeClr>
                </a:solidFill>
              </a:rPr>
              <a:t>a.append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(x).</a:t>
            </a:r>
          </a:p>
          <a:p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list.remove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(x)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Remove the first item from the list whose value is equal to x. It raises 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ValueError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if there is no such item.</a:t>
            </a:r>
          </a:p>
          <a:p>
            <a:r>
              <a:rPr lang="en-GB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list.pop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en-GB" b="1" i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])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Remove the item at the given position in the list, and return it. If no index is specified, </a:t>
            </a:r>
            <a:r>
              <a:rPr lang="en-GB" dirty="0" err="1">
                <a:solidFill>
                  <a:schemeClr val="tx2">
                    <a:lumMod val="75000"/>
                  </a:schemeClr>
                </a:solidFill>
              </a:rPr>
              <a:t>a.pop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() removes and returns the last item in the list. (The square brackets around the </a:t>
            </a:r>
            <a:r>
              <a:rPr lang="en-GB" i="1" dirty="0" err="1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 in the method signature denote that the parameter is optional, not that you should type square brackets at that position. You will see this notation frequently in the Python Library Reference.)</a:t>
            </a:r>
          </a:p>
          <a:p>
            <a:r>
              <a:rPr lang="en-GB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list.clear</a:t>
            </a:r>
            <a:r>
              <a:rPr lang="en-GB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Remove all items from the list. Equivalent to del a[:].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Source: https://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docs.python.org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/3/tutorial/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datastructures.html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833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3EFA6-FEDF-FD4C-9CC5-7A8D4F555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126" y="801384"/>
            <a:ext cx="10063594" cy="5164327"/>
          </a:xfrm>
        </p:spPr>
        <p:txBody>
          <a:bodyPr>
            <a:normAutofit/>
          </a:bodyPr>
          <a:lstStyle/>
          <a:p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list.index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(x[, start[, end]])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 zero-based index in the list of the first item whose value is equal to x. Raises 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ValueError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if there is no such item.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 optional arguments start and end are interpreted as in the slice notation and are used to limit the search to a particular subsequence of the list. The returned index is computed relative to the beginning of the full sequence rather than the start argument.</a:t>
            </a:r>
          </a:p>
          <a:p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list.count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(x)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Return the number of times x appears in the list.</a:t>
            </a:r>
          </a:p>
          <a:p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list.sort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(key=None, reverse=False)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Sort the items of the list in place (the arguments can be used for sort customization, see sorted() for their explanation).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8417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0C4925-0255-B248-A451-7499C188D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896" y="2236595"/>
            <a:ext cx="9792208" cy="152707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There are many more things you can do with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list</a:t>
            </a:r>
            <a:br>
              <a:rPr lang="en-US" b="1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US" b="1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Play with the code to get a grasp on this data structure</a:t>
            </a:r>
            <a:br>
              <a:rPr lang="en-US" i="1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US" i="1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Read through https://</a:t>
            </a:r>
            <a:r>
              <a:rPr lang="en-US" i="1" dirty="0" err="1">
                <a:solidFill>
                  <a:schemeClr val="tx2">
                    <a:lumMod val="75000"/>
                  </a:schemeClr>
                </a:solidFill>
              </a:rPr>
              <a:t>docs.python.org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/3/tutorial/</a:t>
            </a:r>
            <a:r>
              <a:rPr lang="en-US" i="1" dirty="0" err="1">
                <a:solidFill>
                  <a:schemeClr val="tx2">
                    <a:lumMod val="75000"/>
                  </a:schemeClr>
                </a:solidFill>
              </a:rPr>
              <a:t>datastructures.html</a:t>
            </a:r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1654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B71D39-F8B3-BA4B-BD53-14217512D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Slice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C6412-B433-3544-8165-31AF19C08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481" y="2533995"/>
            <a:ext cx="10125239" cy="3955967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You can take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slice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out of any sequence container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slice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also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Notation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 begin: end: step ]	</a:t>
            </a:r>
            <a:r>
              <a:rPr lang="en-US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By default, step=1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 = [ “cat”, “goat”, “cow”, “mouse” 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animals[:2]	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same as animals[0:2]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animals[2:]	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same as animals[2:4]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animals[1:3]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animals[-1:0]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animals[0::2]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animals[0:2:2]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animals[-1::-1]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More at https://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docs.python.org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/2.3/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whatsnew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/section-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slices.html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D57966-9D7E-4A40-98C3-34836F111928}"/>
              </a:ext>
            </a:extLst>
          </p:cNvPr>
          <p:cNvSpPr/>
          <p:nvPr/>
        </p:nvSpPr>
        <p:spPr>
          <a:xfrm>
            <a:off x="5303520" y="1113183"/>
            <a:ext cx="310101" cy="31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6D0333-10D7-7D47-99BA-CF6308C14819}"/>
              </a:ext>
            </a:extLst>
          </p:cNvPr>
          <p:cNvSpPr/>
          <p:nvPr/>
        </p:nvSpPr>
        <p:spPr>
          <a:xfrm>
            <a:off x="5631069" y="1113183"/>
            <a:ext cx="310101" cy="31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25FDCE-0AA0-2249-9E5D-2C3A689E0C3B}"/>
              </a:ext>
            </a:extLst>
          </p:cNvPr>
          <p:cNvSpPr/>
          <p:nvPr/>
        </p:nvSpPr>
        <p:spPr>
          <a:xfrm>
            <a:off x="5952212" y="1113183"/>
            <a:ext cx="310101" cy="31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0BC824-7ED5-CD48-BB7C-D374C892F42F}"/>
              </a:ext>
            </a:extLst>
          </p:cNvPr>
          <p:cNvSpPr/>
          <p:nvPr/>
        </p:nvSpPr>
        <p:spPr>
          <a:xfrm>
            <a:off x="6273558" y="1113183"/>
            <a:ext cx="310101" cy="31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6B9D10-85D3-3541-B135-A5DD1545FE19}"/>
              </a:ext>
            </a:extLst>
          </p:cNvPr>
          <p:cNvSpPr/>
          <p:nvPr/>
        </p:nvSpPr>
        <p:spPr>
          <a:xfrm>
            <a:off x="6578819" y="1113183"/>
            <a:ext cx="310101" cy="31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77CF7AE-C336-464E-B3D6-272A79D9BCC1}"/>
              </a:ext>
            </a:extLst>
          </p:cNvPr>
          <p:cNvCxnSpPr>
            <a:cxnSpLocks/>
          </p:cNvCxnSpPr>
          <p:nvPr/>
        </p:nvCxnSpPr>
        <p:spPr>
          <a:xfrm flipV="1">
            <a:off x="5786119" y="1844703"/>
            <a:ext cx="642489" cy="79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165DC7-57E6-4041-AEB8-17935B478914}"/>
              </a:ext>
            </a:extLst>
          </p:cNvPr>
          <p:cNvCxnSpPr>
            <a:endCxn id="7" idx="2"/>
          </p:cNvCxnSpPr>
          <p:nvPr/>
        </p:nvCxnSpPr>
        <p:spPr>
          <a:xfrm flipV="1">
            <a:off x="5786119" y="1423283"/>
            <a:ext cx="1" cy="437322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E772D8-674F-9549-9D85-DFAB57C8BC46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423769" y="1423283"/>
            <a:ext cx="4840" cy="429372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6E71321-14DE-E446-8D1A-C3134845FC52}"/>
              </a:ext>
            </a:extLst>
          </p:cNvPr>
          <p:cNvSpPr txBox="1"/>
          <p:nvPr/>
        </p:nvSpPr>
        <p:spPr>
          <a:xfrm>
            <a:off x="5613621" y="1876507"/>
            <a:ext cx="9674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7030A0"/>
                </a:solidFill>
              </a:rPr>
              <a:t>This is a slice</a:t>
            </a:r>
          </a:p>
        </p:txBody>
      </p:sp>
    </p:spTree>
    <p:extLst>
      <p:ext uri="{BB962C8B-B14F-4D97-AF65-F5344CB8AC3E}">
        <p14:creationId xmlns:p14="http://schemas.microsoft.com/office/powerpoint/2010/main" val="3444255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50D2BB1F-00E0-0249-8EE2-591A2A4F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227C5045-8124-6E46-ADCF-0766311C8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8499B02-D638-1D4E-898C-4757178DA3B2}"/>
              </a:ext>
            </a:extLst>
          </p:cNvPr>
          <p:cNvSpPr txBox="1">
            <a:spLocks/>
          </p:cNvSpPr>
          <p:nvPr/>
        </p:nvSpPr>
        <p:spPr>
          <a:xfrm>
            <a:off x="1175512" y="870132"/>
            <a:ext cx="9792208" cy="15270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>
                <a:solidFill>
                  <a:schemeClr val="tx2">
                    <a:lumMod val="75000"/>
                  </a:schemeClr>
                </a:solidFill>
              </a:rPr>
              <a:t>Slice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E49D5F0-7797-4941-863C-B1C502FA2959}"/>
              </a:ext>
            </a:extLst>
          </p:cNvPr>
          <p:cNvSpPr txBox="1">
            <a:spLocks/>
          </p:cNvSpPr>
          <p:nvPr/>
        </p:nvSpPr>
        <p:spPr>
          <a:xfrm>
            <a:off x="842481" y="2557848"/>
            <a:ext cx="10125239" cy="395596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You can take a </a:t>
            </a:r>
            <a:r>
              <a:rPr lang="en-US" b="1">
                <a:solidFill>
                  <a:schemeClr val="tx2">
                    <a:lumMod val="75000"/>
                  </a:schemeClr>
                </a:solidFill>
              </a:rPr>
              <a:t>slice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out of any sequence container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Notation</a:t>
            </a:r>
          </a:p>
          <a:p>
            <a:r>
              <a:rPr lang="en-US" b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 begin, end, step ]	</a:t>
            </a:r>
            <a:r>
              <a:rPr lang="en-US" b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By default, step=1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 = [ “cat”, “goat”, “cow”, “mouse” ]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animals[:2]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animals[2:]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animals[1:3]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animals[-1:0]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animals[0::2]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animals[0:2:2]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animals[-1::-1]</a:t>
            </a:r>
          </a:p>
          <a:p>
            <a:endParaRPr lang="en-US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More at https://docs.python.org/2.3/whatsnew/section-slices.html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9B3FE2-9CC6-5A4B-8922-39D5C9A8E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" y="15240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E04CD0B-0B4F-0A45-9E21-01481E868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2712" y="3790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ED57E8D5-86F0-E543-ABBE-CE4411DEF00B}"/>
              </a:ext>
            </a:extLst>
          </p:cNvPr>
          <p:cNvSpPr txBox="1">
            <a:spLocks/>
          </p:cNvSpPr>
          <p:nvPr/>
        </p:nvSpPr>
        <p:spPr>
          <a:xfrm>
            <a:off x="1327912" y="1022532"/>
            <a:ext cx="9792208" cy="15270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>
                <a:solidFill>
                  <a:schemeClr val="tx2">
                    <a:lumMod val="75000"/>
                  </a:schemeClr>
                </a:solidFill>
              </a:rPr>
              <a:t>Slice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2BB26CF4-E90A-6B40-AD3F-DABFF9D8007E}"/>
              </a:ext>
            </a:extLst>
          </p:cNvPr>
          <p:cNvSpPr txBox="1">
            <a:spLocks/>
          </p:cNvSpPr>
          <p:nvPr/>
        </p:nvSpPr>
        <p:spPr>
          <a:xfrm>
            <a:off x="994881" y="2710248"/>
            <a:ext cx="10125239" cy="395596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You can take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slice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out of any sequence container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Notation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 begin, end, step ]	</a:t>
            </a:r>
            <a:r>
              <a:rPr lang="en-US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By default, step=1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 = [ “cat”, “goat”, “cow”, “mouse” 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animals[:2]	# [cat, goat]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animals[2:]	# [cow, mouse]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animals[1:3]	# [goat, cow]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animals[-1:0]	# []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animals[0::2]	# [cat, cow]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animals[0:2:2]	# [cat]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animals[-1::-1]	# [mouse, cow, goat, cat]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More at https://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docs.python.org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/2.3/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whatsnew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/section-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slices.html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056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283C-FE1F-7843-9D53-1C6756B60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F0CFD-4A84-724D-9E78-004B2F3DD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995696" cy="374806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Create a list of all months in a year. 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Print its size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Use indexing to print middle months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Reverse the list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Iterate over the list and capitalize each entry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Print months representing the start of a quarter (Use slicing)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Create a list of first 5 even numbers and another list of first 5 odd numbers. Join these lists into a third list. 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Print only the odd numbers in the third list using slicing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Print every fourth number in the third list using slicing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Sort this list so that the number are sorted in increasing order.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Search whether the number 8 exists in this list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Search whether the number 101 exists in this list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Create a list of first 10 numbers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Remove all even numbers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Remove all odd numbers</a:t>
            </a:r>
          </a:p>
        </p:txBody>
      </p:sp>
    </p:spTree>
    <p:extLst>
      <p:ext uri="{BB962C8B-B14F-4D97-AF65-F5344CB8AC3E}">
        <p14:creationId xmlns:p14="http://schemas.microsoft.com/office/powerpoint/2010/main" val="828709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B8B34E-B881-AE48-8B3A-A8BCFE83D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Data types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AC338-A821-EE4E-9B4C-3ED2867BA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		</a:t>
            </a:r>
            <a:endParaRPr lang="en-US" i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	</a:t>
            </a:r>
          </a:p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Complex</a:t>
            </a:r>
          </a:p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</a:p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	</a:t>
            </a:r>
          </a:p>
          <a:p>
            <a:endParaRPr lang="en-US" i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All these types, except for </a:t>
            </a:r>
            <a:r>
              <a:rPr lang="en-US" b="1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store 1 element of respective type</a:t>
            </a:r>
          </a:p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str is the first sequential data type we have already seen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739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B96E9D-8A22-834F-9642-BB18C2425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Data types to store a </a:t>
            </a:r>
            <a:r>
              <a:rPr lang="en-US" b="1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of elements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80F83-55B7-4440-8F90-B36AACA25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20000"/>
          </a:bodyPr>
          <a:lstStyle/>
          <a:p>
            <a:r>
              <a:rPr lang="en-US" b="1">
                <a:solidFill>
                  <a:schemeClr val="tx2">
                    <a:lumMod val="75000"/>
                  </a:schemeClr>
                </a:solidFill>
              </a:rPr>
              <a:t>String</a:t>
            </a:r>
          </a:p>
          <a:p>
            <a:pPr lvl="1"/>
            <a:r>
              <a:rPr lang="en-US">
                <a:solidFill>
                  <a:schemeClr val="tx2">
                    <a:lumMod val="75000"/>
                  </a:schemeClr>
                </a:solidFill>
              </a:rPr>
              <a:t>We have already seen this type</a:t>
            </a:r>
          </a:p>
          <a:p>
            <a:pPr lvl="1"/>
            <a:r>
              <a:rPr lang="en-US">
                <a:solidFill>
                  <a:schemeClr val="tx2">
                    <a:lumMod val="75000"/>
                  </a:schemeClr>
                </a:solidFill>
              </a:rPr>
              <a:t>It was introduced earlier because it is a very commonly used type and helps in writing small snippets of code </a:t>
            </a:r>
          </a:p>
          <a:p>
            <a:r>
              <a:rPr lang="en-US" b="1">
                <a:solidFill>
                  <a:schemeClr val="tx2">
                    <a:lumMod val="75000"/>
                  </a:schemeClr>
                </a:solidFill>
              </a:rPr>
              <a:t>List</a:t>
            </a:r>
          </a:p>
          <a:p>
            <a:r>
              <a:rPr lang="en-US" b="1">
                <a:solidFill>
                  <a:schemeClr val="tx2">
                    <a:lumMod val="75000"/>
                  </a:schemeClr>
                </a:solidFill>
              </a:rPr>
              <a:t>Set</a:t>
            </a:r>
          </a:p>
          <a:p>
            <a:r>
              <a:rPr lang="en-US" b="1">
                <a:solidFill>
                  <a:schemeClr val="tx2">
                    <a:lumMod val="75000"/>
                  </a:schemeClr>
                </a:solidFill>
              </a:rPr>
              <a:t>Dictionary</a:t>
            </a:r>
          </a:p>
          <a:p>
            <a:r>
              <a:rPr lang="en-US" b="1">
                <a:solidFill>
                  <a:schemeClr val="tx2">
                    <a:lumMod val="75000"/>
                  </a:schemeClr>
                </a:solidFill>
              </a:rPr>
              <a:t>Tuple</a:t>
            </a:r>
          </a:p>
          <a:p>
            <a:endParaRPr lang="en-US" i="1">
              <a:solidFill>
                <a:srgbClr val="00B050"/>
              </a:solidFill>
            </a:endParaRPr>
          </a:p>
          <a:p>
            <a:r>
              <a:rPr lang="en-US" i="1">
                <a:solidFill>
                  <a:srgbClr val="00B050"/>
                </a:solidFill>
              </a:rPr>
              <a:t># People have created many types of sequential data containers to be used in specific use-cases. The entire gamut of </a:t>
            </a:r>
            <a:r>
              <a:rPr lang="en-US" b="1" i="1">
                <a:solidFill>
                  <a:srgbClr val="00B050"/>
                </a:solidFill>
              </a:rPr>
              <a:t>data structures and algorithms </a:t>
            </a:r>
            <a:r>
              <a:rPr lang="en-US" i="1">
                <a:solidFill>
                  <a:srgbClr val="00B050"/>
                </a:solidFill>
              </a:rPr>
              <a:t>deal with creating the right kind of data container with the right kind of access patterns for a given use-case</a:t>
            </a:r>
            <a:endParaRPr lang="en-US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936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5D80F5-039D-0F49-B580-2E307F4FB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19272-6B2F-A849-BACA-4074D7DF8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964" y="2056441"/>
            <a:ext cx="10017303" cy="45748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 the name suggests,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list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used to store a list of objects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(of any type)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[ item0, item1, item2, item3, …,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</a:rPr>
              <a:t>itemN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]	# list of N + 1 items</a:t>
            </a:r>
          </a:p>
          <a:p>
            <a:pPr marL="0" indent="0">
              <a:buNone/>
            </a:pPr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list can contain another list as well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List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mutable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confuse this type with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C-array or C++ vector.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Python has a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module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called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array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that we’ll see later.</a:t>
            </a: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B5B90A-A2FC-154A-8861-15CA1416E0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980902"/>
              </p:ext>
            </p:extLst>
          </p:nvPr>
        </p:nvGraphicFramePr>
        <p:xfrm>
          <a:off x="1333357" y="3058160"/>
          <a:ext cx="812800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91532690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52480193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8305595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18825162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2789174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9602028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item0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item1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item2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item3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/>
                        <a:t>itemN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342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8968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D80F5-039D-0F49-B580-2E307F4FB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19272-6B2F-A849-BACA-4074D7DF8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964" y="2056441"/>
            <a:ext cx="10017303" cy="457489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As the name suggests,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list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used to store a list of objects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(of any type)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[ item0, item1, item2, item3, …,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</a:rPr>
              <a:t>itemN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]	# list of N + 1 items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list can contain another list as well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List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mutable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confuse this type with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C-array or C++ vector.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Python has a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module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called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array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that we’ll see later.</a:t>
            </a: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11BAA7-3C05-7743-8DBC-7485CC354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" y="3143317"/>
            <a:ext cx="11673840" cy="217257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B5B90A-A2FC-154A-8861-15CA1416E00F}"/>
              </a:ext>
            </a:extLst>
          </p:cNvPr>
          <p:cNvGraphicFramePr>
            <a:graphicFrameLocks noGrp="1"/>
          </p:cNvGraphicFramePr>
          <p:nvPr/>
        </p:nvGraphicFramePr>
        <p:xfrm>
          <a:off x="1364180" y="2782751"/>
          <a:ext cx="812800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91532690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52480193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8305595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18825162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2789174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9602028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item0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item3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itemN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34250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43989167-282D-7347-819D-1027756E3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" y="15240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9A112CA-0050-7941-9F6F-1AAEDC1AE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2712" y="3790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FF475AC-23BC-EE43-B04A-2862B33AD130}"/>
              </a:ext>
            </a:extLst>
          </p:cNvPr>
          <p:cNvSpPr txBox="1">
            <a:spLocks/>
          </p:cNvSpPr>
          <p:nvPr/>
        </p:nvSpPr>
        <p:spPr>
          <a:xfrm>
            <a:off x="1327912" y="1022532"/>
            <a:ext cx="9792208" cy="15270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GB">
                <a:solidFill>
                  <a:schemeClr val="tx2">
                    <a:lumMod val="75000"/>
                  </a:schemeClr>
                </a:solidFill>
              </a:rPr>
              <a:t>List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7F464C3-9EA8-204E-A1D1-C0E9FBB9BE5F}"/>
              </a:ext>
            </a:extLst>
          </p:cNvPr>
          <p:cNvSpPr txBox="1">
            <a:spLocks/>
          </p:cNvSpPr>
          <p:nvPr/>
        </p:nvSpPr>
        <p:spPr>
          <a:xfrm>
            <a:off x="1215364" y="2208841"/>
            <a:ext cx="10017303" cy="45748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2C144C-9C32-6C41-8B58-B51E8972E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92" y="4030192"/>
            <a:ext cx="11673840" cy="2172576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19C4B0B6-7E3D-5C45-BED9-713D934420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32912"/>
              </p:ext>
            </p:extLst>
          </p:nvPr>
        </p:nvGraphicFramePr>
        <p:xfrm>
          <a:off x="1393136" y="2431650"/>
          <a:ext cx="812800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91532690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52480193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8305595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18825162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2789174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9602028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item0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item1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item2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item3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/>
                        <a:t>itemN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342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1679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6CE1D-BD66-F34D-AF32-3869EF8E3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Closer look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3CDBD-6ABD-5248-A367-4FF0D3A72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8071230" cy="3407862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E51673-4AA0-284B-8874-D0D09EA08EF5}"/>
              </a:ext>
            </a:extLst>
          </p:cNvPr>
          <p:cNvSpPr/>
          <p:nvPr/>
        </p:nvSpPr>
        <p:spPr>
          <a:xfrm>
            <a:off x="1448656" y="2680749"/>
            <a:ext cx="1613043" cy="737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“cat”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56BFB8-4D85-0D4E-B075-982DFCDE6BE0}"/>
              </a:ext>
            </a:extLst>
          </p:cNvPr>
          <p:cNvSpPr/>
          <p:nvPr/>
        </p:nvSpPr>
        <p:spPr>
          <a:xfrm>
            <a:off x="3061699" y="2680750"/>
            <a:ext cx="1613043" cy="737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“goat”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8727B6-DF19-3C45-9C58-12CD110A332A}"/>
              </a:ext>
            </a:extLst>
          </p:cNvPr>
          <p:cNvSpPr/>
          <p:nvPr/>
        </p:nvSpPr>
        <p:spPr>
          <a:xfrm>
            <a:off x="4674742" y="2680749"/>
            <a:ext cx="1613043" cy="737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“cow”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1B7DBC-897D-324A-80E3-6FF8EDFF91F6}"/>
              </a:ext>
            </a:extLst>
          </p:cNvPr>
          <p:cNvSpPr/>
          <p:nvPr/>
        </p:nvSpPr>
        <p:spPr>
          <a:xfrm>
            <a:off x="6287785" y="2680749"/>
            <a:ext cx="1613043" cy="737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“mouse”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E72D560-504D-424E-9D80-E111D7EE56BC}"/>
              </a:ext>
            </a:extLst>
          </p:cNvPr>
          <p:cNvCxnSpPr>
            <a:cxnSpLocks/>
          </p:cNvCxnSpPr>
          <p:nvPr/>
        </p:nvCxnSpPr>
        <p:spPr>
          <a:xfrm flipV="1">
            <a:off x="2265451" y="3417920"/>
            <a:ext cx="0" cy="780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BCF32C-80CD-284F-A62F-CF107F62BF88}"/>
              </a:ext>
            </a:extLst>
          </p:cNvPr>
          <p:cNvCxnSpPr>
            <a:cxnSpLocks/>
          </p:cNvCxnSpPr>
          <p:nvPr/>
        </p:nvCxnSpPr>
        <p:spPr>
          <a:xfrm flipV="1">
            <a:off x="7256979" y="3417920"/>
            <a:ext cx="0" cy="780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C31701-00E0-D641-BDBC-E380D0C8CB97}"/>
              </a:ext>
            </a:extLst>
          </p:cNvPr>
          <p:cNvCxnSpPr>
            <a:cxnSpLocks/>
          </p:cNvCxnSpPr>
          <p:nvPr/>
        </p:nvCxnSpPr>
        <p:spPr>
          <a:xfrm flipV="1">
            <a:off x="8633716" y="3429000"/>
            <a:ext cx="0" cy="780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8EC7DB8-3C8D-5D40-8EBE-16909AD1F54E}"/>
              </a:ext>
            </a:extLst>
          </p:cNvPr>
          <p:cNvSpPr/>
          <p:nvPr/>
        </p:nvSpPr>
        <p:spPr>
          <a:xfrm>
            <a:off x="1880171" y="4198756"/>
            <a:ext cx="924674" cy="8972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  <a:p>
            <a:pPr algn="ctr"/>
            <a:r>
              <a:rPr lang="en-US" dirty="0"/>
              <a:t>begin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7C1A888-CC12-324D-AF57-1B0D4618E667}"/>
              </a:ext>
            </a:extLst>
          </p:cNvPr>
          <p:cNvCxnSpPr/>
          <p:nvPr/>
        </p:nvCxnSpPr>
        <p:spPr>
          <a:xfrm>
            <a:off x="2024009" y="4647369"/>
            <a:ext cx="63699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EC9113C-3429-3648-A409-0BBE4DD2D661}"/>
              </a:ext>
            </a:extLst>
          </p:cNvPr>
          <p:cNvSpPr/>
          <p:nvPr/>
        </p:nvSpPr>
        <p:spPr>
          <a:xfrm>
            <a:off x="8171379" y="4211843"/>
            <a:ext cx="924674" cy="8972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last</a:t>
            </a:r>
          </a:p>
          <a:p>
            <a:pPr algn="ctr"/>
            <a:r>
              <a:rPr lang="en-US" dirty="0"/>
              <a:t>end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462E94E-6C1D-A545-87B5-8B23AE9F5B95}"/>
              </a:ext>
            </a:extLst>
          </p:cNvPr>
          <p:cNvCxnSpPr/>
          <p:nvPr/>
        </p:nvCxnSpPr>
        <p:spPr>
          <a:xfrm>
            <a:off x="8315217" y="4660456"/>
            <a:ext cx="63699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1B227110-1CDF-484F-9625-37D3B342E12C}"/>
              </a:ext>
            </a:extLst>
          </p:cNvPr>
          <p:cNvSpPr/>
          <p:nvPr/>
        </p:nvSpPr>
        <p:spPr>
          <a:xfrm>
            <a:off x="6582029" y="4211843"/>
            <a:ext cx="1318799" cy="8972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end_incl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A886905-A050-D544-9DFA-F6DEB82ECEE7}"/>
              </a:ext>
            </a:extLst>
          </p:cNvPr>
          <p:cNvCxnSpPr/>
          <p:nvPr/>
        </p:nvCxnSpPr>
        <p:spPr>
          <a:xfrm flipH="1">
            <a:off x="4786165" y="1643529"/>
            <a:ext cx="3476089" cy="91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A131B93-3F54-0E4F-A9A0-BE9E9E972039}"/>
              </a:ext>
            </a:extLst>
          </p:cNvPr>
          <p:cNvSpPr txBox="1"/>
          <p:nvPr/>
        </p:nvSpPr>
        <p:spPr>
          <a:xfrm>
            <a:off x="8262254" y="1433882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</a:t>
            </a:r>
          </a:p>
        </p:txBody>
      </p:sp>
    </p:spTree>
    <p:extLst>
      <p:ext uri="{BB962C8B-B14F-4D97-AF65-F5344CB8AC3E}">
        <p14:creationId xmlns:p14="http://schemas.microsoft.com/office/powerpoint/2010/main" val="208950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31C3F4C-653F-3F42-A747-AE2F92623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DFDE252-8768-124A-8900-62E91BE69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99BA4DF-A6B4-1043-9A88-2BD345C4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Closer look #2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9C1EEA2-789A-BC4E-A533-53FB1C667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8071230" cy="3407862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F152A6-85AB-D543-87BF-FE52DA0A1365}"/>
              </a:ext>
            </a:extLst>
          </p:cNvPr>
          <p:cNvSpPr/>
          <p:nvPr/>
        </p:nvSpPr>
        <p:spPr>
          <a:xfrm>
            <a:off x="1448656" y="2680749"/>
            <a:ext cx="1613043" cy="737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“cat”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252631-7EF9-B649-9623-653A907E6040}"/>
              </a:ext>
            </a:extLst>
          </p:cNvPr>
          <p:cNvSpPr/>
          <p:nvPr/>
        </p:nvSpPr>
        <p:spPr>
          <a:xfrm>
            <a:off x="3061699" y="2680750"/>
            <a:ext cx="1613043" cy="737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“goat”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D98A72-EF2A-E441-B550-5D9824E2D3EB}"/>
              </a:ext>
            </a:extLst>
          </p:cNvPr>
          <p:cNvSpPr/>
          <p:nvPr/>
        </p:nvSpPr>
        <p:spPr>
          <a:xfrm>
            <a:off x="4674742" y="2680749"/>
            <a:ext cx="1613043" cy="737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“cow”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58F311-5D04-BE4E-890D-4766E54CB01A}"/>
              </a:ext>
            </a:extLst>
          </p:cNvPr>
          <p:cNvSpPr/>
          <p:nvPr/>
        </p:nvSpPr>
        <p:spPr>
          <a:xfrm>
            <a:off x="6287785" y="2680749"/>
            <a:ext cx="1613043" cy="737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“mouse”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4825C21-FD05-9348-8B20-98637D2DFE6B}"/>
              </a:ext>
            </a:extLst>
          </p:cNvPr>
          <p:cNvCxnSpPr>
            <a:cxnSpLocks/>
          </p:cNvCxnSpPr>
          <p:nvPr/>
        </p:nvCxnSpPr>
        <p:spPr>
          <a:xfrm flipV="1">
            <a:off x="2265451" y="3417920"/>
            <a:ext cx="0" cy="780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4C67B3-DE05-EE4B-A1A5-E8D659CCCC3C}"/>
              </a:ext>
            </a:extLst>
          </p:cNvPr>
          <p:cNvCxnSpPr>
            <a:cxnSpLocks/>
          </p:cNvCxnSpPr>
          <p:nvPr/>
        </p:nvCxnSpPr>
        <p:spPr>
          <a:xfrm flipV="1">
            <a:off x="7256979" y="3417920"/>
            <a:ext cx="0" cy="780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CC68-E6DE-C94A-BEA1-65E5421C1082}"/>
              </a:ext>
            </a:extLst>
          </p:cNvPr>
          <p:cNvCxnSpPr>
            <a:cxnSpLocks/>
          </p:cNvCxnSpPr>
          <p:nvPr/>
        </p:nvCxnSpPr>
        <p:spPr>
          <a:xfrm flipV="1">
            <a:off x="8633716" y="3429000"/>
            <a:ext cx="0" cy="780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54B591E-0FD2-9649-84BF-166614650308}"/>
              </a:ext>
            </a:extLst>
          </p:cNvPr>
          <p:cNvSpPr/>
          <p:nvPr/>
        </p:nvSpPr>
        <p:spPr>
          <a:xfrm>
            <a:off x="1880171" y="4198756"/>
            <a:ext cx="924674" cy="8972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  <a:p>
            <a:pPr algn="ctr"/>
            <a:r>
              <a:rPr lang="en-US" dirty="0"/>
              <a:t>begin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CA87430-6215-1046-9323-5A11ADF94D4E}"/>
              </a:ext>
            </a:extLst>
          </p:cNvPr>
          <p:cNvCxnSpPr/>
          <p:nvPr/>
        </p:nvCxnSpPr>
        <p:spPr>
          <a:xfrm>
            <a:off x="2024009" y="4647369"/>
            <a:ext cx="63699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7D2B8D3-113A-214D-A890-B588ABE9516A}"/>
              </a:ext>
            </a:extLst>
          </p:cNvPr>
          <p:cNvSpPr/>
          <p:nvPr/>
        </p:nvSpPr>
        <p:spPr>
          <a:xfrm>
            <a:off x="8171379" y="4211843"/>
            <a:ext cx="924674" cy="8972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last</a:t>
            </a:r>
          </a:p>
          <a:p>
            <a:pPr algn="ctr"/>
            <a:r>
              <a:rPr lang="en-US" dirty="0"/>
              <a:t>end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AF2D43F-693B-EC4B-A9E7-3054C9CC50F9}"/>
              </a:ext>
            </a:extLst>
          </p:cNvPr>
          <p:cNvCxnSpPr/>
          <p:nvPr/>
        </p:nvCxnSpPr>
        <p:spPr>
          <a:xfrm>
            <a:off x="8315217" y="4660456"/>
            <a:ext cx="63699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AF95307E-2198-E341-A94F-B3FA7B192BC9}"/>
              </a:ext>
            </a:extLst>
          </p:cNvPr>
          <p:cNvSpPr/>
          <p:nvPr/>
        </p:nvSpPr>
        <p:spPr>
          <a:xfrm>
            <a:off x="6582029" y="4211843"/>
            <a:ext cx="1318799" cy="8972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end_incl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C294581-3F05-714D-863A-708257BDC421}"/>
              </a:ext>
            </a:extLst>
          </p:cNvPr>
          <p:cNvCxnSpPr/>
          <p:nvPr/>
        </p:nvCxnSpPr>
        <p:spPr>
          <a:xfrm flipH="1">
            <a:off x="4786165" y="1643529"/>
            <a:ext cx="3476089" cy="91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4A57BDB-1F11-B54B-8917-2C2C48E0CB4F}"/>
              </a:ext>
            </a:extLst>
          </p:cNvPr>
          <p:cNvSpPr txBox="1"/>
          <p:nvPr/>
        </p:nvSpPr>
        <p:spPr>
          <a:xfrm>
            <a:off x="8262254" y="1433882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356374-B9AC-7744-905A-5DBDF107C47B}"/>
              </a:ext>
            </a:extLst>
          </p:cNvPr>
          <p:cNvSpPr txBox="1"/>
          <p:nvPr/>
        </p:nvSpPr>
        <p:spPr>
          <a:xfrm>
            <a:off x="2743764" y="5159196"/>
            <a:ext cx="3861955" cy="160043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begin = 0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 = begin + len(animals)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end_incl = begin + len(animals) – 1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animals[begin] # First valid animal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animals[end_incl] # Last valid animal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animals[end] # Invalid animal</a:t>
            </a:r>
          </a:p>
        </p:txBody>
      </p:sp>
    </p:spTree>
    <p:extLst>
      <p:ext uri="{BB962C8B-B14F-4D97-AF65-F5344CB8AC3E}">
        <p14:creationId xmlns:p14="http://schemas.microsoft.com/office/powerpoint/2010/main" val="3144664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A35D9-7F03-C542-AB43-62E89F0CA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510536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What can we do with a list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39275474-9612-8246-9BBF-314BCBB1E3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091946"/>
              </p:ext>
            </p:extLst>
          </p:nvPr>
        </p:nvGraphicFramePr>
        <p:xfrm>
          <a:off x="1643864" y="1902785"/>
          <a:ext cx="8178230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4865">
                  <a:extLst>
                    <a:ext uri="{9D8B030D-6E8A-4147-A177-3AD203B41FA5}">
                      <a16:colId xmlns:a16="http://schemas.microsoft.com/office/drawing/2014/main" val="1009520227"/>
                    </a:ext>
                  </a:extLst>
                </a:gridCol>
                <a:gridCol w="1516427">
                  <a:extLst>
                    <a:ext uri="{9D8B030D-6E8A-4147-A177-3AD203B41FA5}">
                      <a16:colId xmlns:a16="http://schemas.microsoft.com/office/drawing/2014/main" val="963611429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879640321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851127368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3323933773"/>
                    </a:ext>
                  </a:extLst>
                </a:gridCol>
              </a:tblGrid>
              <a:tr h="226609"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9833187"/>
                  </a:ext>
                </a:extLst>
              </a:tr>
              <a:tr h="396567"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list-of-char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025067"/>
                  </a:ext>
                </a:extLst>
              </a:tr>
            </a:tbl>
          </a:graphicData>
        </a:graphic>
      </p:graphicFrame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D62EB18E-DAA3-A148-A71D-ABFDC5D19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4147" y="2918899"/>
            <a:ext cx="7266103" cy="371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626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D5C98F-E2CF-2243-8EC3-A13A59FD9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Indexing into a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32D6C-4D5B-2249-A709-8F1960DAA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[ ]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operator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that is reserved by Python and many other programming languages to index into a sequence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Index is used to access a specific element in a sequence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 this list (named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letters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 of 4 elements, the first element is accessed in this way: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letters[0]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The second element is accessed as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letters[1]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and so on.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What happens when you execute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letters[4]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or any higher integer is used as index?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Index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always 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integer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624201-6451-1F47-A011-FD7AC0B839A7}"/>
              </a:ext>
            </a:extLst>
          </p:cNvPr>
          <p:cNvSpPr/>
          <p:nvPr/>
        </p:nvSpPr>
        <p:spPr>
          <a:xfrm>
            <a:off x="1304818" y="3750067"/>
            <a:ext cx="503434" cy="4417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F28FF0-A051-3B49-AEBA-4E7A7DCA45B9}"/>
              </a:ext>
            </a:extLst>
          </p:cNvPr>
          <p:cNvSpPr/>
          <p:nvPr/>
        </p:nvSpPr>
        <p:spPr>
          <a:xfrm>
            <a:off x="1808252" y="3750066"/>
            <a:ext cx="503434" cy="4417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5F0A69-D268-0B44-B83F-9E7AFD67DD63}"/>
              </a:ext>
            </a:extLst>
          </p:cNvPr>
          <p:cNvSpPr/>
          <p:nvPr/>
        </p:nvSpPr>
        <p:spPr>
          <a:xfrm>
            <a:off x="2311686" y="3750065"/>
            <a:ext cx="503434" cy="4417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C05981-67FB-2C4A-9093-7C70BC4D72CD}"/>
              </a:ext>
            </a:extLst>
          </p:cNvPr>
          <p:cNvSpPr/>
          <p:nvPr/>
        </p:nvSpPr>
        <p:spPr>
          <a:xfrm>
            <a:off x="2816234" y="3750064"/>
            <a:ext cx="503434" cy="4417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8416936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1534</Words>
  <Application>Microsoft Macintosh PowerPoint</Application>
  <PresentationFormat>Widescreen</PresentationFormat>
  <Paragraphs>218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Century Gothic</vt:lpstr>
      <vt:lpstr>Consolas</vt:lpstr>
      <vt:lpstr>Garamond</vt:lpstr>
      <vt:lpstr>Savon</vt:lpstr>
      <vt:lpstr>Introduction to programming  (Python)</vt:lpstr>
      <vt:lpstr>Data types so far</vt:lpstr>
      <vt:lpstr>Data types to store a Sequence of elements</vt:lpstr>
      <vt:lpstr>List</vt:lpstr>
      <vt:lpstr>List</vt:lpstr>
      <vt:lpstr>Closer look #1</vt:lpstr>
      <vt:lpstr>Closer look #2</vt:lpstr>
      <vt:lpstr>What can we do with a list</vt:lpstr>
      <vt:lpstr>Indexing into a sequence</vt:lpstr>
      <vt:lpstr>len(arg: list) </vt:lpstr>
      <vt:lpstr>Iterating a sequence</vt:lpstr>
      <vt:lpstr>PowerPoint Presentation</vt:lpstr>
      <vt:lpstr>PowerPoint Presentation</vt:lpstr>
      <vt:lpstr>There are many more things you can do with a list  Play with the code to get a grasp on this data structure  Read through https://docs.python.org/3/tutorial/datastructures.html</vt:lpstr>
      <vt:lpstr>Slice</vt:lpstr>
      <vt:lpstr>PowerPoint Presentation</vt:lpstr>
      <vt:lpstr>Exercises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 (Python)</dc:title>
  <dc:creator>Udaya Ranga</dc:creator>
  <cp:lastModifiedBy>Udaya Ranga</cp:lastModifiedBy>
  <cp:revision>2</cp:revision>
  <dcterms:created xsi:type="dcterms:W3CDTF">2020-05-28T10:44:42Z</dcterms:created>
  <dcterms:modified xsi:type="dcterms:W3CDTF">2020-06-06T12:10:53Z</dcterms:modified>
</cp:coreProperties>
</file>